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media/image1.png" ContentType="image/png"/>
  <Override PartName="/ppt/media/image2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7559675" cy="106918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680364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8000" y="5740920"/>
            <a:ext cx="680364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4240" y="250164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78000" y="574092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864240" y="574092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219060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678400" y="2501640"/>
            <a:ext cx="219060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979160" y="2501640"/>
            <a:ext cx="219060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8000" y="5740920"/>
            <a:ext cx="219060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678400" y="5740920"/>
            <a:ext cx="219060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979160" y="5740920"/>
            <a:ext cx="219060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8000" y="2501640"/>
            <a:ext cx="6803640" cy="6201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6803640" cy="620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3319920" cy="620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4240" y="2501640"/>
            <a:ext cx="3319920" cy="620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8000" y="426600"/>
            <a:ext cx="6803640" cy="827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4240" y="2501640"/>
            <a:ext cx="3319920" cy="620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78000" y="574092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3319920" cy="620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4240" y="250164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4240" y="574092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4240" y="2501640"/>
            <a:ext cx="331992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8000" y="5740920"/>
            <a:ext cx="6803640" cy="2957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8000" y="426600"/>
            <a:ext cx="6803640" cy="178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</a:t>
            </a:r>
            <a:r>
              <a:rPr b="0" lang="ru-RU" sz="4400" spc="-1" strike="noStrike">
                <a:latin typeface="Arial"/>
              </a:rPr>
              <a:t>л</a:t>
            </a:r>
            <a:r>
              <a:rPr b="0" lang="ru-RU" sz="4400" spc="-1" strike="noStrike">
                <a:latin typeface="Arial"/>
              </a:rPr>
              <a:t>я</a:t>
            </a:r>
            <a:r>
              <a:rPr b="0" lang="ru-RU" sz="4400" spc="-1" strike="noStrike">
                <a:latin typeface="Arial"/>
              </a:rPr>
              <a:t> </a:t>
            </a:r>
            <a:r>
              <a:rPr b="0" lang="ru-RU" sz="4400" spc="-1" strike="noStrike">
                <a:latin typeface="Arial"/>
              </a:rPr>
              <a:t>п</a:t>
            </a:r>
            <a:r>
              <a:rPr b="0" lang="ru-RU" sz="4400" spc="-1" strike="noStrike">
                <a:latin typeface="Arial"/>
              </a:rPr>
              <a:t>р</a:t>
            </a:r>
            <a:r>
              <a:rPr b="0" lang="ru-RU" sz="4400" spc="-1" strike="noStrike">
                <a:latin typeface="Arial"/>
              </a:rPr>
              <a:t>а</a:t>
            </a:r>
            <a:r>
              <a:rPr b="0" lang="ru-RU" sz="4400" spc="-1" strike="noStrike">
                <a:latin typeface="Arial"/>
              </a:rPr>
              <a:t>в</a:t>
            </a:r>
            <a:r>
              <a:rPr b="0" lang="ru-RU" sz="4400" spc="-1" strike="noStrike">
                <a:latin typeface="Arial"/>
              </a:rPr>
              <a:t>к</a:t>
            </a:r>
            <a:r>
              <a:rPr b="0" lang="ru-RU" sz="4400" spc="-1" strike="noStrike">
                <a:latin typeface="Arial"/>
              </a:rPr>
              <a:t>и</a:t>
            </a:r>
            <a:r>
              <a:rPr b="0" lang="ru-RU" sz="4400" spc="-1" strike="noStrike">
                <a:latin typeface="Arial"/>
              </a:rPr>
              <a:t> </a:t>
            </a:r>
            <a:r>
              <a:rPr b="0" lang="ru-RU" sz="4400" spc="-1" strike="noStrike">
                <a:latin typeface="Arial"/>
              </a:rPr>
              <a:t>т</a:t>
            </a:r>
            <a:r>
              <a:rPr b="0" lang="ru-RU" sz="4400" spc="-1" strike="noStrike">
                <a:latin typeface="Arial"/>
              </a:rPr>
              <a:t>е</a:t>
            </a:r>
            <a:r>
              <a:rPr b="0" lang="ru-RU" sz="4400" spc="-1" strike="noStrike">
                <a:latin typeface="Arial"/>
              </a:rPr>
              <a:t>к</a:t>
            </a:r>
            <a:r>
              <a:rPr b="0" lang="ru-RU" sz="4400" spc="-1" strike="noStrike">
                <a:latin typeface="Arial"/>
              </a:rPr>
              <a:t>с</a:t>
            </a:r>
            <a:r>
              <a:rPr b="0" lang="ru-RU" sz="4400" spc="-1" strike="noStrike">
                <a:latin typeface="Arial"/>
              </a:rPr>
              <a:t>т</a:t>
            </a:r>
            <a:r>
              <a:rPr b="0" lang="ru-RU" sz="4400" spc="-1" strike="noStrike">
                <a:latin typeface="Arial"/>
              </a:rPr>
              <a:t>а</a:t>
            </a:r>
            <a:r>
              <a:rPr b="0" lang="ru-RU" sz="4400" spc="-1" strike="noStrike">
                <a:latin typeface="Arial"/>
              </a:rPr>
              <a:t> </a:t>
            </a:r>
            <a:r>
              <a:rPr b="0" lang="ru-RU" sz="4400" spc="-1" strike="noStrike">
                <a:latin typeface="Arial"/>
              </a:rPr>
              <a:t>з</a:t>
            </a:r>
            <a:r>
              <a:rPr b="0" lang="ru-RU" sz="4400" spc="-1" strike="noStrike">
                <a:latin typeface="Arial"/>
              </a:rPr>
              <a:t>а</a:t>
            </a:r>
            <a:r>
              <a:rPr b="0" lang="ru-RU" sz="4400" spc="-1" strike="noStrike">
                <a:latin typeface="Arial"/>
              </a:rPr>
              <a:t>г</a:t>
            </a:r>
            <a:r>
              <a:rPr b="0" lang="ru-RU" sz="4400" spc="-1" strike="noStrike">
                <a:latin typeface="Arial"/>
              </a:rPr>
              <a:t>л</a:t>
            </a:r>
            <a:r>
              <a:rPr b="0" lang="ru-RU" sz="4400" spc="-1" strike="noStrike">
                <a:latin typeface="Arial"/>
              </a:rPr>
              <a:t>а</a:t>
            </a:r>
            <a:r>
              <a:rPr b="0" lang="ru-RU" sz="4400" spc="-1" strike="noStrike">
                <a:latin typeface="Arial"/>
              </a:rPr>
              <a:t>в</a:t>
            </a:r>
            <a:r>
              <a:rPr b="0" lang="ru-RU" sz="4400" spc="-1" strike="noStrike">
                <a:latin typeface="Arial"/>
              </a:rPr>
              <a:t>и</a:t>
            </a:r>
            <a:r>
              <a:rPr b="0" lang="ru-RU" sz="4400" spc="-1" strike="noStrike">
                <a:latin typeface="Arial"/>
              </a:rPr>
              <a:t>я</a:t>
            </a:r>
            <a:r>
              <a:rPr b="0" lang="ru-RU" sz="4400" spc="-1" strike="noStrike">
                <a:latin typeface="Arial"/>
              </a:rPr>
              <a:t> </a:t>
            </a:r>
            <a:r>
              <a:rPr b="0" lang="ru-RU" sz="4400" spc="-1" strike="noStrike">
                <a:latin typeface="Arial"/>
              </a:rPr>
              <a:t>щ</a:t>
            </a:r>
            <a:r>
              <a:rPr b="0" lang="ru-RU" sz="4400" spc="-1" strike="noStrike">
                <a:latin typeface="Arial"/>
              </a:rPr>
              <a:t>ё</a:t>
            </a:r>
            <a:r>
              <a:rPr b="0" lang="ru-RU" sz="4400" spc="-1" strike="noStrike">
                <a:latin typeface="Arial"/>
              </a:rPr>
              <a:t>л</a:t>
            </a:r>
            <a:r>
              <a:rPr b="0" lang="ru-RU" sz="4400" spc="-1" strike="noStrike">
                <a:latin typeface="Arial"/>
              </a:rPr>
              <a:t>к</a:t>
            </a:r>
            <a:r>
              <a:rPr b="0" lang="ru-RU" sz="4400" spc="-1" strike="noStrike">
                <a:latin typeface="Arial"/>
              </a:rPr>
              <a:t>н</a:t>
            </a:r>
            <a:r>
              <a:rPr b="0" lang="ru-RU" sz="4400" spc="-1" strike="noStrike">
                <a:latin typeface="Arial"/>
              </a:rPr>
              <a:t>и</a:t>
            </a:r>
            <a:r>
              <a:rPr b="0" lang="ru-RU" sz="4400" spc="-1" strike="noStrike">
                <a:latin typeface="Arial"/>
              </a:rPr>
              <a:t>т</a:t>
            </a:r>
            <a:r>
              <a:rPr b="0" lang="ru-RU" sz="4400" spc="-1" strike="noStrike">
                <a:latin typeface="Arial"/>
              </a:rPr>
              <a:t>е</a:t>
            </a:r>
            <a:r>
              <a:rPr b="0" lang="ru-RU" sz="4400" spc="-1" strike="noStrike">
                <a:latin typeface="Arial"/>
              </a:rPr>
              <a:t> </a:t>
            </a:r>
            <a:r>
              <a:rPr b="0" lang="ru-RU" sz="4400" spc="-1" strike="noStrike">
                <a:latin typeface="Arial"/>
              </a:rPr>
              <a:t>м</a:t>
            </a:r>
            <a:r>
              <a:rPr b="0" lang="ru-RU" sz="4400" spc="-1" strike="noStrike">
                <a:latin typeface="Arial"/>
              </a:rPr>
              <a:t>ы</a:t>
            </a:r>
            <a:r>
              <a:rPr b="0" lang="ru-RU" sz="4400" spc="-1" strike="noStrike">
                <a:latin typeface="Arial"/>
              </a:rPr>
              <a:t>ш</a:t>
            </a:r>
            <a:r>
              <a:rPr b="0" lang="ru-RU" sz="4400" spc="-1" strike="noStrike">
                <a:latin typeface="Arial"/>
              </a:rPr>
              <a:t>ь</a:t>
            </a:r>
            <a:r>
              <a:rPr b="0" lang="ru-RU" sz="4400" spc="-1" strike="noStrike">
                <a:latin typeface="Arial"/>
              </a:rPr>
              <a:t>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8000" y="2501640"/>
            <a:ext cx="6803640" cy="6201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czn.demo.trudvsem.ru/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czn.demo.trudvsem.ru/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15440" y="1681200"/>
            <a:ext cx="6801480" cy="688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58920" algn="just">
              <a:lnSpc>
                <a:spcPct val="100000"/>
              </a:lnSpc>
              <a:spcBef>
                <a:spcPts val="360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Авторизация на портале</a:t>
            </a:r>
            <a:endParaRPr b="0" lang="ru-RU" sz="2400" spc="-1" strike="noStrike">
              <a:latin typeface="Arial"/>
            </a:endParaRPr>
          </a:p>
          <a:p>
            <a:pPr marL="5414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Для авторизации необходимо:</a:t>
            </a:r>
            <a:endParaRPr b="0" lang="ru-RU" sz="1500" spc="-1" strike="noStrike">
              <a:latin typeface="Arial"/>
            </a:endParaRPr>
          </a:p>
          <a:p>
            <a:pPr marL="5414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1. Перейти на страницу </a:t>
            </a:r>
            <a:r>
              <a:rPr b="0" lang="ru-RU" sz="15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http:trudvsem.ru/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 и нажать на кнопку «Войти»</a:t>
            </a:r>
            <a:endParaRPr b="0" lang="ru-RU" sz="1500" spc="-1" strike="noStrike">
              <a:latin typeface="Arial"/>
            </a:endParaRPr>
          </a:p>
          <a:p>
            <a:pPr marL="5414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2. Следом необходимо нажать на кнопку «Войти через портал «Госуслуги».</a:t>
            </a:r>
            <a:endParaRPr b="0" lang="ru-RU" sz="1500" spc="-1" strike="noStrike">
              <a:latin typeface="Arial"/>
            </a:endParaRPr>
          </a:p>
          <a:p>
            <a:pPr marL="449280" indent="174600" algn="just">
              <a:lnSpc>
                <a:spcPct val="100000"/>
              </a:lnSpc>
              <a:spcBef>
                <a:spcPts val="360"/>
              </a:spcBef>
            </a:pPr>
            <a:r>
              <a:rPr b="1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Назначение собеседования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3. Перейти в раздел «Отклики и приглашения» и пригласить к взаимодействию откликнувшегося соискателя.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4. После принятия приглашения соискателем в разделе «Отклики и приглашения» нажать кнопку «Назначить собеседование» (заполнить блок полей).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5. После проведения собеседования нажать кнопку «Назначить собеседование» (заполнить блок полей) - нажать на пункт «Собеседование проведено» - «Отправить»</a:t>
            </a:r>
            <a:endParaRPr b="0" lang="ru-RU" sz="1500" spc="-1" strike="noStrike">
              <a:latin typeface="Arial"/>
            </a:endParaRPr>
          </a:p>
          <a:p>
            <a:pPr marL="449280" indent="174600" algn="just">
              <a:lnSpc>
                <a:spcPct val="100000"/>
              </a:lnSpc>
              <a:spcBef>
                <a:spcPts val="360"/>
              </a:spcBef>
            </a:pPr>
            <a:r>
              <a:rPr b="1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Принятие соискателя на работу или отказ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6. Для предложения работы соискателю по результатам собеседования перейти в раздел «Отклики и приглашения» - на собеседовании, которое было проведено, нажать кнопку «Предложить работу» либо «Отказать»</a:t>
            </a: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</a:pPr>
            <a:endParaRPr b="0" lang="ru-RU" sz="15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317880" y="66960"/>
            <a:ext cx="6918120" cy="89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ru-RU" sz="2500" spc="-1" strike="noStrike">
                <a:solidFill>
                  <a:srgbClr val="004d8c"/>
                </a:solidFill>
                <a:latin typeface="Garamond"/>
                <a:ea typeface="Arial Unicode MS"/>
              </a:rPr>
              <a:t>Портал «Работа в России»</a:t>
            </a:r>
            <a:endParaRPr b="0" lang="ru-RU" sz="2500" spc="-1" strike="noStrike">
              <a:latin typeface="Arial"/>
            </a:endParaRPr>
          </a:p>
        </p:txBody>
      </p:sp>
      <p:pic>
        <p:nvPicPr>
          <p:cNvPr id="40" name="Picture 5" descr=""/>
          <p:cNvPicPr/>
          <p:nvPr/>
        </p:nvPicPr>
        <p:blipFill>
          <a:blip r:embed="rId2"/>
          <a:srcRect l="74203" t="9025" r="1482" b="80024"/>
          <a:stretch/>
        </p:blipFill>
        <p:spPr>
          <a:xfrm>
            <a:off x="205920" y="965160"/>
            <a:ext cx="7141320" cy="574920"/>
          </a:xfrm>
          <a:prstGeom prst="rect">
            <a:avLst/>
          </a:prstGeom>
          <a:ln>
            <a:noFill/>
          </a:ln>
        </p:spPr>
      </p:pic>
      <p:sp>
        <p:nvSpPr>
          <p:cNvPr id="41" name="CustomShape 3"/>
          <p:cNvSpPr/>
          <p:nvPr/>
        </p:nvSpPr>
        <p:spPr>
          <a:xfrm>
            <a:off x="419400" y="1679400"/>
            <a:ext cx="304560" cy="30492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572040" y="1985040"/>
            <a:ext cx="360" cy="71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419400" y="2697840"/>
            <a:ext cx="304560" cy="30492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419400" y="4683960"/>
            <a:ext cx="304560" cy="30492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DejaVu Sans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572040" y="3003480"/>
            <a:ext cx="360" cy="1679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15440" y="1681200"/>
            <a:ext cx="6801480" cy="688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58920" algn="just">
              <a:lnSpc>
                <a:spcPct val="100000"/>
              </a:lnSpc>
              <a:spcBef>
                <a:spcPts val="360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DejaVu Sans"/>
              </a:rPr>
              <a:t>Авторизация на портале</a:t>
            </a:r>
            <a:endParaRPr b="0" lang="ru-RU" sz="2400" spc="-1" strike="noStrike">
              <a:latin typeface="Arial"/>
            </a:endParaRPr>
          </a:p>
          <a:p>
            <a:pPr marL="5414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Для авторизации необходимо:</a:t>
            </a:r>
            <a:endParaRPr b="0" lang="ru-RU" sz="1500" spc="-1" strike="noStrike">
              <a:latin typeface="Arial"/>
            </a:endParaRPr>
          </a:p>
          <a:p>
            <a:pPr marL="5414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1. Перейти на страницу </a:t>
            </a:r>
            <a:r>
              <a:rPr b="0" lang="ru-RU" sz="15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http:trudvsem.ru/</a:t>
            </a: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 и нажать на кнопку «Войти»</a:t>
            </a:r>
            <a:endParaRPr b="0" lang="ru-RU" sz="1500" spc="-1" strike="noStrike">
              <a:latin typeface="Arial"/>
            </a:endParaRPr>
          </a:p>
          <a:p>
            <a:pPr marL="5414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2. Следом необходимо нажать на кнопку «Войти через портал «Госуслуги».</a:t>
            </a:r>
            <a:endParaRPr b="0" lang="ru-RU" sz="1500" spc="-1" strike="noStrike">
              <a:latin typeface="Arial"/>
            </a:endParaRPr>
          </a:p>
          <a:p>
            <a:pPr marL="449280" indent="174600" algn="just">
              <a:lnSpc>
                <a:spcPct val="100000"/>
              </a:lnSpc>
              <a:spcBef>
                <a:spcPts val="360"/>
              </a:spcBef>
            </a:pPr>
            <a:r>
              <a:rPr b="1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Назначение собеседования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3. Перейти в раздел «Отклики и приглашения» и пригласить к взаимодействию откликнувшегося соискателя.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4. После принятия приглашения соискателем в разделе «Отклики и приглашения» нажать кнопку «Назначить собеседование» (заполнить блок полей).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5. После проведения собеседования нажать кнопку «Назначить собеседование» (заполнить блок полей) - нажать на пункт «Собеседование проведено» - «Отправить»</a:t>
            </a:r>
            <a:endParaRPr b="0" lang="ru-RU" sz="1500" spc="-1" strike="noStrike">
              <a:latin typeface="Arial"/>
            </a:endParaRPr>
          </a:p>
          <a:p>
            <a:pPr marL="449280" indent="174600" algn="just">
              <a:lnSpc>
                <a:spcPct val="100000"/>
              </a:lnSpc>
              <a:spcBef>
                <a:spcPts val="360"/>
              </a:spcBef>
            </a:pPr>
            <a:r>
              <a:rPr b="1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Принятие соискателя на работу или отказ</a:t>
            </a:r>
            <a:endParaRPr b="0" lang="ru-RU" sz="1500" spc="-1" strike="noStrike">
              <a:latin typeface="Arial"/>
            </a:endParaRPr>
          </a:p>
          <a:p>
            <a:pPr marL="716040" indent="174600" algn="just">
              <a:lnSpc>
                <a:spcPct val="100000"/>
              </a:lnSpc>
              <a:spcBef>
                <a:spcPts val="360"/>
              </a:spcBef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  <a:ea typeface="DejaVu Sans"/>
              </a:rPr>
              <a:t>6. Для предложения работы соискателю по результатам собеседования перейти в раздел «Отклики и приглашения» - на собеседовании, которое было проведено, нажать кнопку «Предложить работу» либо «Отказать»</a:t>
            </a: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  <a:spcBef>
                <a:spcPts val="360"/>
              </a:spcBef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</a:pPr>
            <a:endParaRPr b="0" lang="ru-RU" sz="1500" spc="-1" strike="noStrike">
              <a:latin typeface="Arial"/>
            </a:endParaRPr>
          </a:p>
          <a:p>
            <a:pPr marL="716040" indent="174600">
              <a:lnSpc>
                <a:spcPct val="100000"/>
              </a:lnSpc>
            </a:pPr>
            <a:endParaRPr b="0" lang="ru-RU" sz="15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317880" y="66960"/>
            <a:ext cx="6918120" cy="89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ru-RU" sz="2500" spc="-1" strike="noStrike">
                <a:solidFill>
                  <a:srgbClr val="004d8c"/>
                </a:solidFill>
                <a:latin typeface="Garamond"/>
                <a:ea typeface="Arial Unicode MS"/>
              </a:rPr>
              <a:t>Портал «Работа в России»</a:t>
            </a:r>
            <a:endParaRPr b="0" lang="ru-RU" sz="2500" spc="-1" strike="noStrike">
              <a:latin typeface="Arial"/>
            </a:endParaRPr>
          </a:p>
        </p:txBody>
      </p:sp>
      <p:pic>
        <p:nvPicPr>
          <p:cNvPr id="48" name="Picture 5_0" descr=""/>
          <p:cNvPicPr/>
          <p:nvPr/>
        </p:nvPicPr>
        <p:blipFill>
          <a:blip r:embed="rId2"/>
          <a:srcRect l="74203" t="9025" r="1482" b="80024"/>
          <a:stretch/>
        </p:blipFill>
        <p:spPr>
          <a:xfrm>
            <a:off x="205920" y="965160"/>
            <a:ext cx="7141320" cy="574920"/>
          </a:xfrm>
          <a:prstGeom prst="rect">
            <a:avLst/>
          </a:prstGeom>
          <a:ln>
            <a:noFill/>
          </a:ln>
        </p:spPr>
      </p:pic>
      <p:sp>
        <p:nvSpPr>
          <p:cNvPr id="49" name="CustomShape 3"/>
          <p:cNvSpPr/>
          <p:nvPr/>
        </p:nvSpPr>
        <p:spPr>
          <a:xfrm>
            <a:off x="419400" y="1679400"/>
            <a:ext cx="304560" cy="30492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572040" y="1985040"/>
            <a:ext cx="360" cy="71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5"/>
          <p:cNvSpPr/>
          <p:nvPr/>
        </p:nvSpPr>
        <p:spPr>
          <a:xfrm>
            <a:off x="419400" y="2697840"/>
            <a:ext cx="304560" cy="30492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419400" y="4683960"/>
            <a:ext cx="304560" cy="304920"/>
          </a:xfrm>
          <a:prstGeom prst="ellipse">
            <a:avLst/>
          </a:prstGeom>
          <a:solidFill>
            <a:srgbClr val="0070c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Arial"/>
                <a:ea typeface="DejaVu Sans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572040" y="3003480"/>
            <a:ext cx="360" cy="1679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Application>LibreOffice/6.4.1.2$Linux_X86_64 LibreOffice_project/40$Build-2</Application>
  <Words>539</Words>
  <Paragraphs>67</Paragraphs>
  <Company>Krokoz™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2021-11-23T16:42:05Z</dcterms:created>
  <dc:creator>Gamer</dc:creator>
  <dc:description/>
  <dc:language>ru-RU</dc:language>
  <cp:lastModifiedBy/>
  <cp:lastPrinted>2022-01-12T10:58:14Z</cp:lastPrinted>
  <dcterms:modified xsi:type="dcterms:W3CDTF">2022-01-12T10:58:25Z</dcterms:modified>
  <cp:revision>57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Krokoz™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</vt:i4>
  </property>
</Properties>
</file>